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6" r:id="rId4"/>
    <p:sldId id="259" r:id="rId5"/>
    <p:sldId id="275" r:id="rId6"/>
    <p:sldId id="276" r:id="rId7"/>
    <p:sldId id="277" r:id="rId8"/>
    <p:sldId id="278" r:id="rId9"/>
    <p:sldId id="279" r:id="rId10"/>
    <p:sldId id="28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48625-E059-48FB-B9F7-AFFCC88F3F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DE02D5E-3B26-4F3B-BC19-73764D9A5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53A93BB-10E2-4317-8520-685FF0ED35A1}"/>
              </a:ext>
            </a:extLst>
          </p:cNvPr>
          <p:cNvSpPr>
            <a:spLocks noGrp="1"/>
          </p:cNvSpPr>
          <p:nvPr>
            <p:ph type="dt" sz="half" idx="10"/>
          </p:nvPr>
        </p:nvSpPr>
        <p:spPr/>
        <p:txBody>
          <a:bodyPr/>
          <a:lstStyle/>
          <a:p>
            <a:fld id="{31B149EC-1699-4D50-9332-058A8D70DBA5}" type="datetimeFigureOut">
              <a:rPr lang="en-GB" smtClean="0"/>
              <a:t>23/11/2021</a:t>
            </a:fld>
            <a:endParaRPr lang="en-GB"/>
          </a:p>
        </p:txBody>
      </p:sp>
      <p:sp>
        <p:nvSpPr>
          <p:cNvPr id="5" name="Footer Placeholder 4">
            <a:extLst>
              <a:ext uri="{FF2B5EF4-FFF2-40B4-BE49-F238E27FC236}">
                <a16:creationId xmlns:a16="http://schemas.microsoft.com/office/drawing/2014/main" id="{CE9E6353-6EF1-4A19-A51E-8C61FF469F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87355B-B562-4B9E-AE5F-13CD7FC04884}"/>
              </a:ext>
            </a:extLst>
          </p:cNvPr>
          <p:cNvSpPr>
            <a:spLocks noGrp="1"/>
          </p:cNvSpPr>
          <p:nvPr>
            <p:ph type="sldNum" sz="quarter" idx="12"/>
          </p:nvPr>
        </p:nvSpPr>
        <p:spPr/>
        <p:txBody>
          <a:bodyPr/>
          <a:lstStyle/>
          <a:p>
            <a:fld id="{53B3A29A-3DB0-4C51-A38A-3DCA77A50CB8}" type="slidenum">
              <a:rPr lang="en-GB" smtClean="0"/>
              <a:t>‹#›</a:t>
            </a:fld>
            <a:endParaRPr lang="en-GB"/>
          </a:p>
        </p:txBody>
      </p:sp>
    </p:spTree>
    <p:extLst>
      <p:ext uri="{BB962C8B-B14F-4D97-AF65-F5344CB8AC3E}">
        <p14:creationId xmlns:p14="http://schemas.microsoft.com/office/powerpoint/2010/main" val="2898731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E746-B6E2-4DE1-8AA6-BFE2C28CC31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A30DD86-281C-4B2C-8232-798E46B388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A0C644-D12F-4173-83E5-9F52E580F0DF}"/>
              </a:ext>
            </a:extLst>
          </p:cNvPr>
          <p:cNvSpPr>
            <a:spLocks noGrp="1"/>
          </p:cNvSpPr>
          <p:nvPr>
            <p:ph type="dt" sz="half" idx="10"/>
          </p:nvPr>
        </p:nvSpPr>
        <p:spPr/>
        <p:txBody>
          <a:bodyPr/>
          <a:lstStyle/>
          <a:p>
            <a:fld id="{31B149EC-1699-4D50-9332-058A8D70DBA5}" type="datetimeFigureOut">
              <a:rPr lang="en-GB" smtClean="0"/>
              <a:t>23/11/2021</a:t>
            </a:fld>
            <a:endParaRPr lang="en-GB"/>
          </a:p>
        </p:txBody>
      </p:sp>
      <p:sp>
        <p:nvSpPr>
          <p:cNvPr id="5" name="Footer Placeholder 4">
            <a:extLst>
              <a:ext uri="{FF2B5EF4-FFF2-40B4-BE49-F238E27FC236}">
                <a16:creationId xmlns:a16="http://schemas.microsoft.com/office/drawing/2014/main" id="{F042675D-3EB5-4998-947C-91D55C00F1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556465-0294-49EF-915C-C89C9AC6A281}"/>
              </a:ext>
            </a:extLst>
          </p:cNvPr>
          <p:cNvSpPr>
            <a:spLocks noGrp="1"/>
          </p:cNvSpPr>
          <p:nvPr>
            <p:ph type="sldNum" sz="quarter" idx="12"/>
          </p:nvPr>
        </p:nvSpPr>
        <p:spPr/>
        <p:txBody>
          <a:bodyPr/>
          <a:lstStyle/>
          <a:p>
            <a:fld id="{53B3A29A-3DB0-4C51-A38A-3DCA77A50CB8}" type="slidenum">
              <a:rPr lang="en-GB" smtClean="0"/>
              <a:t>‹#›</a:t>
            </a:fld>
            <a:endParaRPr lang="en-GB"/>
          </a:p>
        </p:txBody>
      </p:sp>
    </p:spTree>
    <p:extLst>
      <p:ext uri="{BB962C8B-B14F-4D97-AF65-F5344CB8AC3E}">
        <p14:creationId xmlns:p14="http://schemas.microsoft.com/office/powerpoint/2010/main" val="188746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F18EA-252E-422B-AD47-510F4F84C0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0709D0-3E1A-4765-8674-F7083C201B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CCEBE3-9718-4C98-93EC-FB4B57A8C9C6}"/>
              </a:ext>
            </a:extLst>
          </p:cNvPr>
          <p:cNvSpPr>
            <a:spLocks noGrp="1"/>
          </p:cNvSpPr>
          <p:nvPr>
            <p:ph type="dt" sz="half" idx="10"/>
          </p:nvPr>
        </p:nvSpPr>
        <p:spPr/>
        <p:txBody>
          <a:bodyPr/>
          <a:lstStyle/>
          <a:p>
            <a:fld id="{31B149EC-1699-4D50-9332-058A8D70DBA5}" type="datetimeFigureOut">
              <a:rPr lang="en-GB" smtClean="0"/>
              <a:t>23/11/2021</a:t>
            </a:fld>
            <a:endParaRPr lang="en-GB"/>
          </a:p>
        </p:txBody>
      </p:sp>
      <p:sp>
        <p:nvSpPr>
          <p:cNvPr id="5" name="Footer Placeholder 4">
            <a:extLst>
              <a:ext uri="{FF2B5EF4-FFF2-40B4-BE49-F238E27FC236}">
                <a16:creationId xmlns:a16="http://schemas.microsoft.com/office/drawing/2014/main" id="{4B93C60C-29E2-4DEC-97F2-C7C4238BDD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EA0042-3E4F-430A-9A89-F4E36D125785}"/>
              </a:ext>
            </a:extLst>
          </p:cNvPr>
          <p:cNvSpPr>
            <a:spLocks noGrp="1"/>
          </p:cNvSpPr>
          <p:nvPr>
            <p:ph type="sldNum" sz="quarter" idx="12"/>
          </p:nvPr>
        </p:nvSpPr>
        <p:spPr/>
        <p:txBody>
          <a:bodyPr/>
          <a:lstStyle/>
          <a:p>
            <a:fld id="{53B3A29A-3DB0-4C51-A38A-3DCA77A50CB8}" type="slidenum">
              <a:rPr lang="en-GB" smtClean="0"/>
              <a:t>‹#›</a:t>
            </a:fld>
            <a:endParaRPr lang="en-GB"/>
          </a:p>
        </p:txBody>
      </p:sp>
    </p:spTree>
    <p:extLst>
      <p:ext uri="{BB962C8B-B14F-4D97-AF65-F5344CB8AC3E}">
        <p14:creationId xmlns:p14="http://schemas.microsoft.com/office/powerpoint/2010/main" val="1990442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1C177-A808-4B94-84EA-ADF45DB28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73BF95-0927-4B8F-B889-5B5CA4B9A3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083050-81CF-4B9A-8855-DD71398F5C8A}"/>
              </a:ext>
            </a:extLst>
          </p:cNvPr>
          <p:cNvSpPr>
            <a:spLocks noGrp="1"/>
          </p:cNvSpPr>
          <p:nvPr>
            <p:ph type="dt" sz="half" idx="10"/>
          </p:nvPr>
        </p:nvSpPr>
        <p:spPr/>
        <p:txBody>
          <a:bodyPr/>
          <a:lstStyle/>
          <a:p>
            <a:fld id="{31B149EC-1699-4D50-9332-058A8D70DBA5}" type="datetimeFigureOut">
              <a:rPr lang="en-GB" smtClean="0"/>
              <a:t>23/11/2021</a:t>
            </a:fld>
            <a:endParaRPr lang="en-GB"/>
          </a:p>
        </p:txBody>
      </p:sp>
      <p:sp>
        <p:nvSpPr>
          <p:cNvPr id="5" name="Footer Placeholder 4">
            <a:extLst>
              <a:ext uri="{FF2B5EF4-FFF2-40B4-BE49-F238E27FC236}">
                <a16:creationId xmlns:a16="http://schemas.microsoft.com/office/drawing/2014/main" id="{0BB62F88-9B6F-4273-B439-5C24688AB3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CE92E8-82F8-4CE3-99EB-79BAD6B5055A}"/>
              </a:ext>
            </a:extLst>
          </p:cNvPr>
          <p:cNvSpPr>
            <a:spLocks noGrp="1"/>
          </p:cNvSpPr>
          <p:nvPr>
            <p:ph type="sldNum" sz="quarter" idx="12"/>
          </p:nvPr>
        </p:nvSpPr>
        <p:spPr/>
        <p:txBody>
          <a:bodyPr/>
          <a:lstStyle/>
          <a:p>
            <a:fld id="{53B3A29A-3DB0-4C51-A38A-3DCA77A50CB8}" type="slidenum">
              <a:rPr lang="en-GB" smtClean="0"/>
              <a:t>‹#›</a:t>
            </a:fld>
            <a:endParaRPr lang="en-GB"/>
          </a:p>
        </p:txBody>
      </p:sp>
    </p:spTree>
    <p:extLst>
      <p:ext uri="{BB962C8B-B14F-4D97-AF65-F5344CB8AC3E}">
        <p14:creationId xmlns:p14="http://schemas.microsoft.com/office/powerpoint/2010/main" val="203110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A485-1690-45AE-9CED-78F3F434B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E25281C-9C65-47DD-B4FC-0931BB451E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2CDCE9-F649-417D-9F54-5BE848AF0B69}"/>
              </a:ext>
            </a:extLst>
          </p:cNvPr>
          <p:cNvSpPr>
            <a:spLocks noGrp="1"/>
          </p:cNvSpPr>
          <p:nvPr>
            <p:ph type="dt" sz="half" idx="10"/>
          </p:nvPr>
        </p:nvSpPr>
        <p:spPr/>
        <p:txBody>
          <a:bodyPr/>
          <a:lstStyle/>
          <a:p>
            <a:fld id="{31B149EC-1699-4D50-9332-058A8D70DBA5}" type="datetimeFigureOut">
              <a:rPr lang="en-GB" smtClean="0"/>
              <a:t>23/11/2021</a:t>
            </a:fld>
            <a:endParaRPr lang="en-GB"/>
          </a:p>
        </p:txBody>
      </p:sp>
      <p:sp>
        <p:nvSpPr>
          <p:cNvPr id="5" name="Footer Placeholder 4">
            <a:extLst>
              <a:ext uri="{FF2B5EF4-FFF2-40B4-BE49-F238E27FC236}">
                <a16:creationId xmlns:a16="http://schemas.microsoft.com/office/drawing/2014/main" id="{0F334FDE-5EE3-4E31-ACDE-2E7C8EFE1E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31A816-978D-4639-B33D-B6551290E713}"/>
              </a:ext>
            </a:extLst>
          </p:cNvPr>
          <p:cNvSpPr>
            <a:spLocks noGrp="1"/>
          </p:cNvSpPr>
          <p:nvPr>
            <p:ph type="sldNum" sz="quarter" idx="12"/>
          </p:nvPr>
        </p:nvSpPr>
        <p:spPr/>
        <p:txBody>
          <a:bodyPr/>
          <a:lstStyle/>
          <a:p>
            <a:fld id="{53B3A29A-3DB0-4C51-A38A-3DCA77A50CB8}" type="slidenum">
              <a:rPr lang="en-GB" smtClean="0"/>
              <a:t>‹#›</a:t>
            </a:fld>
            <a:endParaRPr lang="en-GB"/>
          </a:p>
        </p:txBody>
      </p:sp>
    </p:spTree>
    <p:extLst>
      <p:ext uri="{BB962C8B-B14F-4D97-AF65-F5344CB8AC3E}">
        <p14:creationId xmlns:p14="http://schemas.microsoft.com/office/powerpoint/2010/main" val="3108964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9C60-C98A-4429-B99D-4542ABB85F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9F2C25D-1C90-46DF-8DC7-FC9D8235C6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2CE8A53-1D54-488F-8652-3FA93DCA90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F4A4140-CB28-46B2-B65F-912EF1503DDD}"/>
              </a:ext>
            </a:extLst>
          </p:cNvPr>
          <p:cNvSpPr>
            <a:spLocks noGrp="1"/>
          </p:cNvSpPr>
          <p:nvPr>
            <p:ph type="dt" sz="half" idx="10"/>
          </p:nvPr>
        </p:nvSpPr>
        <p:spPr/>
        <p:txBody>
          <a:bodyPr/>
          <a:lstStyle/>
          <a:p>
            <a:fld id="{31B149EC-1699-4D50-9332-058A8D70DBA5}" type="datetimeFigureOut">
              <a:rPr lang="en-GB" smtClean="0"/>
              <a:t>23/11/2021</a:t>
            </a:fld>
            <a:endParaRPr lang="en-GB"/>
          </a:p>
        </p:txBody>
      </p:sp>
      <p:sp>
        <p:nvSpPr>
          <p:cNvPr id="6" name="Footer Placeholder 5">
            <a:extLst>
              <a:ext uri="{FF2B5EF4-FFF2-40B4-BE49-F238E27FC236}">
                <a16:creationId xmlns:a16="http://schemas.microsoft.com/office/drawing/2014/main" id="{28F94C03-D87B-4EE0-99CA-4BCC2F4A97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4DB4DA-D5FC-4946-9B92-8B4D1191DF9D}"/>
              </a:ext>
            </a:extLst>
          </p:cNvPr>
          <p:cNvSpPr>
            <a:spLocks noGrp="1"/>
          </p:cNvSpPr>
          <p:nvPr>
            <p:ph type="sldNum" sz="quarter" idx="12"/>
          </p:nvPr>
        </p:nvSpPr>
        <p:spPr/>
        <p:txBody>
          <a:bodyPr/>
          <a:lstStyle/>
          <a:p>
            <a:fld id="{53B3A29A-3DB0-4C51-A38A-3DCA77A50CB8}" type="slidenum">
              <a:rPr lang="en-GB" smtClean="0"/>
              <a:t>‹#›</a:t>
            </a:fld>
            <a:endParaRPr lang="en-GB"/>
          </a:p>
        </p:txBody>
      </p:sp>
    </p:spTree>
    <p:extLst>
      <p:ext uri="{BB962C8B-B14F-4D97-AF65-F5344CB8AC3E}">
        <p14:creationId xmlns:p14="http://schemas.microsoft.com/office/powerpoint/2010/main" val="1959370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5FA8-9654-4DF6-AA5D-835BB2063FC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FBCFF79-A2A5-4772-90A3-49C651C28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BE76E6-1A86-41C2-934C-AE86D4C487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587CB5-8485-4636-8881-938EEFDF9B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B5D02-B542-4C9B-A694-C56B753A4E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E0E15E3-F6B5-430E-B33B-745AB2C94C52}"/>
              </a:ext>
            </a:extLst>
          </p:cNvPr>
          <p:cNvSpPr>
            <a:spLocks noGrp="1"/>
          </p:cNvSpPr>
          <p:nvPr>
            <p:ph type="dt" sz="half" idx="10"/>
          </p:nvPr>
        </p:nvSpPr>
        <p:spPr/>
        <p:txBody>
          <a:bodyPr/>
          <a:lstStyle/>
          <a:p>
            <a:fld id="{31B149EC-1699-4D50-9332-058A8D70DBA5}" type="datetimeFigureOut">
              <a:rPr lang="en-GB" smtClean="0"/>
              <a:t>23/11/2021</a:t>
            </a:fld>
            <a:endParaRPr lang="en-GB"/>
          </a:p>
        </p:txBody>
      </p:sp>
      <p:sp>
        <p:nvSpPr>
          <p:cNvPr id="8" name="Footer Placeholder 7">
            <a:extLst>
              <a:ext uri="{FF2B5EF4-FFF2-40B4-BE49-F238E27FC236}">
                <a16:creationId xmlns:a16="http://schemas.microsoft.com/office/drawing/2014/main" id="{42F9C566-75AA-46EE-92F4-3179DEDAB74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8CFE60F-E746-4EBC-BF34-CFD54D8E444E}"/>
              </a:ext>
            </a:extLst>
          </p:cNvPr>
          <p:cNvSpPr>
            <a:spLocks noGrp="1"/>
          </p:cNvSpPr>
          <p:nvPr>
            <p:ph type="sldNum" sz="quarter" idx="12"/>
          </p:nvPr>
        </p:nvSpPr>
        <p:spPr/>
        <p:txBody>
          <a:bodyPr/>
          <a:lstStyle/>
          <a:p>
            <a:fld id="{53B3A29A-3DB0-4C51-A38A-3DCA77A50CB8}" type="slidenum">
              <a:rPr lang="en-GB" smtClean="0"/>
              <a:t>‹#›</a:t>
            </a:fld>
            <a:endParaRPr lang="en-GB"/>
          </a:p>
        </p:txBody>
      </p:sp>
    </p:spTree>
    <p:extLst>
      <p:ext uri="{BB962C8B-B14F-4D97-AF65-F5344CB8AC3E}">
        <p14:creationId xmlns:p14="http://schemas.microsoft.com/office/powerpoint/2010/main" val="1835659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D4E16-BE6A-45CB-ABC4-88A9D9FF594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4A0ED65-1487-4E2E-9BB4-FE4151664C03}"/>
              </a:ext>
            </a:extLst>
          </p:cNvPr>
          <p:cNvSpPr>
            <a:spLocks noGrp="1"/>
          </p:cNvSpPr>
          <p:nvPr>
            <p:ph type="dt" sz="half" idx="10"/>
          </p:nvPr>
        </p:nvSpPr>
        <p:spPr/>
        <p:txBody>
          <a:bodyPr/>
          <a:lstStyle/>
          <a:p>
            <a:fld id="{31B149EC-1699-4D50-9332-058A8D70DBA5}" type="datetimeFigureOut">
              <a:rPr lang="en-GB" smtClean="0"/>
              <a:t>23/11/2021</a:t>
            </a:fld>
            <a:endParaRPr lang="en-GB"/>
          </a:p>
        </p:txBody>
      </p:sp>
      <p:sp>
        <p:nvSpPr>
          <p:cNvPr id="4" name="Footer Placeholder 3">
            <a:extLst>
              <a:ext uri="{FF2B5EF4-FFF2-40B4-BE49-F238E27FC236}">
                <a16:creationId xmlns:a16="http://schemas.microsoft.com/office/drawing/2014/main" id="{0965B3BA-50E8-4E26-B29F-A156013D56D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A616943-2C39-43EA-A94E-6F2C5A7192E1}"/>
              </a:ext>
            </a:extLst>
          </p:cNvPr>
          <p:cNvSpPr>
            <a:spLocks noGrp="1"/>
          </p:cNvSpPr>
          <p:nvPr>
            <p:ph type="sldNum" sz="quarter" idx="12"/>
          </p:nvPr>
        </p:nvSpPr>
        <p:spPr/>
        <p:txBody>
          <a:bodyPr/>
          <a:lstStyle/>
          <a:p>
            <a:fld id="{53B3A29A-3DB0-4C51-A38A-3DCA77A50CB8}" type="slidenum">
              <a:rPr lang="en-GB" smtClean="0"/>
              <a:t>‹#›</a:t>
            </a:fld>
            <a:endParaRPr lang="en-GB"/>
          </a:p>
        </p:txBody>
      </p:sp>
    </p:spTree>
    <p:extLst>
      <p:ext uri="{BB962C8B-B14F-4D97-AF65-F5344CB8AC3E}">
        <p14:creationId xmlns:p14="http://schemas.microsoft.com/office/powerpoint/2010/main" val="199570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8F1D2-3DF9-4E5A-8B9D-26B27326279D}"/>
              </a:ext>
            </a:extLst>
          </p:cNvPr>
          <p:cNvSpPr>
            <a:spLocks noGrp="1"/>
          </p:cNvSpPr>
          <p:nvPr>
            <p:ph type="dt" sz="half" idx="10"/>
          </p:nvPr>
        </p:nvSpPr>
        <p:spPr/>
        <p:txBody>
          <a:bodyPr/>
          <a:lstStyle/>
          <a:p>
            <a:fld id="{31B149EC-1699-4D50-9332-058A8D70DBA5}" type="datetimeFigureOut">
              <a:rPr lang="en-GB" smtClean="0"/>
              <a:t>23/11/2021</a:t>
            </a:fld>
            <a:endParaRPr lang="en-GB"/>
          </a:p>
        </p:txBody>
      </p:sp>
      <p:sp>
        <p:nvSpPr>
          <p:cNvPr id="3" name="Footer Placeholder 2">
            <a:extLst>
              <a:ext uri="{FF2B5EF4-FFF2-40B4-BE49-F238E27FC236}">
                <a16:creationId xmlns:a16="http://schemas.microsoft.com/office/drawing/2014/main" id="{AAE25961-26AA-48B9-AF31-EC352679379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CF5DCBF-C4A5-481E-892D-94729E8601CA}"/>
              </a:ext>
            </a:extLst>
          </p:cNvPr>
          <p:cNvSpPr>
            <a:spLocks noGrp="1"/>
          </p:cNvSpPr>
          <p:nvPr>
            <p:ph type="sldNum" sz="quarter" idx="12"/>
          </p:nvPr>
        </p:nvSpPr>
        <p:spPr/>
        <p:txBody>
          <a:bodyPr/>
          <a:lstStyle/>
          <a:p>
            <a:fld id="{53B3A29A-3DB0-4C51-A38A-3DCA77A50CB8}" type="slidenum">
              <a:rPr lang="en-GB" smtClean="0"/>
              <a:t>‹#›</a:t>
            </a:fld>
            <a:endParaRPr lang="en-GB"/>
          </a:p>
        </p:txBody>
      </p:sp>
    </p:spTree>
    <p:extLst>
      <p:ext uri="{BB962C8B-B14F-4D97-AF65-F5344CB8AC3E}">
        <p14:creationId xmlns:p14="http://schemas.microsoft.com/office/powerpoint/2010/main" val="1513524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2F14-D1D9-46FA-9DB8-314F98D76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BB71010-060A-4467-9BC5-52FF548FAB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347DB75-EF07-480E-B83E-17615FF42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D6C5CA-71E7-410C-8678-93D2B4AD055C}"/>
              </a:ext>
            </a:extLst>
          </p:cNvPr>
          <p:cNvSpPr>
            <a:spLocks noGrp="1"/>
          </p:cNvSpPr>
          <p:nvPr>
            <p:ph type="dt" sz="half" idx="10"/>
          </p:nvPr>
        </p:nvSpPr>
        <p:spPr/>
        <p:txBody>
          <a:bodyPr/>
          <a:lstStyle/>
          <a:p>
            <a:fld id="{31B149EC-1699-4D50-9332-058A8D70DBA5}" type="datetimeFigureOut">
              <a:rPr lang="en-GB" smtClean="0"/>
              <a:t>23/11/2021</a:t>
            </a:fld>
            <a:endParaRPr lang="en-GB"/>
          </a:p>
        </p:txBody>
      </p:sp>
      <p:sp>
        <p:nvSpPr>
          <p:cNvPr id="6" name="Footer Placeholder 5">
            <a:extLst>
              <a:ext uri="{FF2B5EF4-FFF2-40B4-BE49-F238E27FC236}">
                <a16:creationId xmlns:a16="http://schemas.microsoft.com/office/drawing/2014/main" id="{8E861216-8E1C-4857-9D47-A5F161A4D5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9E3FD64-CA9B-4933-A742-85442C49FA32}"/>
              </a:ext>
            </a:extLst>
          </p:cNvPr>
          <p:cNvSpPr>
            <a:spLocks noGrp="1"/>
          </p:cNvSpPr>
          <p:nvPr>
            <p:ph type="sldNum" sz="quarter" idx="12"/>
          </p:nvPr>
        </p:nvSpPr>
        <p:spPr/>
        <p:txBody>
          <a:bodyPr/>
          <a:lstStyle/>
          <a:p>
            <a:fld id="{53B3A29A-3DB0-4C51-A38A-3DCA77A50CB8}" type="slidenum">
              <a:rPr lang="en-GB" smtClean="0"/>
              <a:t>‹#›</a:t>
            </a:fld>
            <a:endParaRPr lang="en-GB"/>
          </a:p>
        </p:txBody>
      </p:sp>
    </p:spTree>
    <p:extLst>
      <p:ext uri="{BB962C8B-B14F-4D97-AF65-F5344CB8AC3E}">
        <p14:creationId xmlns:p14="http://schemas.microsoft.com/office/powerpoint/2010/main" val="3823446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10E0D-5CAA-46B0-963E-C8E2B8709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914B929-40AA-41AA-A5D7-D4548923B0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101C074-D3B0-4588-B244-C9A42EABB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3A5561-C2DC-44AE-80FA-B61F6EAA8FC8}"/>
              </a:ext>
            </a:extLst>
          </p:cNvPr>
          <p:cNvSpPr>
            <a:spLocks noGrp="1"/>
          </p:cNvSpPr>
          <p:nvPr>
            <p:ph type="dt" sz="half" idx="10"/>
          </p:nvPr>
        </p:nvSpPr>
        <p:spPr/>
        <p:txBody>
          <a:bodyPr/>
          <a:lstStyle/>
          <a:p>
            <a:fld id="{31B149EC-1699-4D50-9332-058A8D70DBA5}" type="datetimeFigureOut">
              <a:rPr lang="en-GB" smtClean="0"/>
              <a:t>23/11/2021</a:t>
            </a:fld>
            <a:endParaRPr lang="en-GB"/>
          </a:p>
        </p:txBody>
      </p:sp>
      <p:sp>
        <p:nvSpPr>
          <p:cNvPr id="6" name="Footer Placeholder 5">
            <a:extLst>
              <a:ext uri="{FF2B5EF4-FFF2-40B4-BE49-F238E27FC236}">
                <a16:creationId xmlns:a16="http://schemas.microsoft.com/office/drawing/2014/main" id="{4A37972F-DD62-49A5-809B-48D83BACD2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442732-D4BD-495B-AB1F-E12B72AEE712}"/>
              </a:ext>
            </a:extLst>
          </p:cNvPr>
          <p:cNvSpPr>
            <a:spLocks noGrp="1"/>
          </p:cNvSpPr>
          <p:nvPr>
            <p:ph type="sldNum" sz="quarter" idx="12"/>
          </p:nvPr>
        </p:nvSpPr>
        <p:spPr/>
        <p:txBody>
          <a:bodyPr/>
          <a:lstStyle/>
          <a:p>
            <a:fld id="{53B3A29A-3DB0-4C51-A38A-3DCA77A50CB8}" type="slidenum">
              <a:rPr lang="en-GB" smtClean="0"/>
              <a:t>‹#›</a:t>
            </a:fld>
            <a:endParaRPr lang="en-GB"/>
          </a:p>
        </p:txBody>
      </p:sp>
    </p:spTree>
    <p:extLst>
      <p:ext uri="{BB962C8B-B14F-4D97-AF65-F5344CB8AC3E}">
        <p14:creationId xmlns:p14="http://schemas.microsoft.com/office/powerpoint/2010/main" val="917484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09057-6958-4AFD-83CA-E4ED17826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EF7A96D-5923-4029-A893-780F88B35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3B1654-EF8E-48F1-B3CD-D3FCD3BB8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149EC-1699-4D50-9332-058A8D70DBA5}" type="datetimeFigureOut">
              <a:rPr lang="en-GB" smtClean="0"/>
              <a:t>23/11/2021</a:t>
            </a:fld>
            <a:endParaRPr lang="en-GB"/>
          </a:p>
        </p:txBody>
      </p:sp>
      <p:sp>
        <p:nvSpPr>
          <p:cNvPr id="5" name="Footer Placeholder 4">
            <a:extLst>
              <a:ext uri="{FF2B5EF4-FFF2-40B4-BE49-F238E27FC236}">
                <a16:creationId xmlns:a16="http://schemas.microsoft.com/office/drawing/2014/main" id="{4C6AA8FD-66DA-4326-8A15-FE98A22EEE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1B685EB-45F8-409B-A7A0-D603F4CEA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B3A29A-3DB0-4C51-A38A-3DCA77A50CB8}" type="slidenum">
              <a:rPr lang="en-GB" smtClean="0"/>
              <a:t>‹#›</a:t>
            </a:fld>
            <a:endParaRPr lang="en-GB"/>
          </a:p>
        </p:txBody>
      </p:sp>
    </p:spTree>
    <p:extLst>
      <p:ext uri="{BB962C8B-B14F-4D97-AF65-F5344CB8AC3E}">
        <p14:creationId xmlns:p14="http://schemas.microsoft.com/office/powerpoint/2010/main" val="170955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theguardian.com/newswise/2021/feb/04/fake-or-real-headlines-quiz-newswise-202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o93pM-b97HI"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healthline.com/nutrition/50-super-healthy-foods#fruit" TargetMode="External"/><Relationship Id="rId2" Type="http://schemas.openxmlformats.org/officeDocument/2006/relationships/hyperlink" Target="https://www.youtube.com/watch?v=wvU5lzQ1M5U"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n.wikipedia.org/wiki/Healthlin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qskqM9O0FC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c9aU6FVPDGM" TargetMode="External"/><Relationship Id="rId2" Type="http://schemas.openxmlformats.org/officeDocument/2006/relationships/hyperlink" Target="https://www.youtube.com/watch?v=pgA5O6A_e-M"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Kho5KvPBDSw"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7C7D49-2F93-47AC-BFED-06D92B9CF909}"/>
              </a:ext>
            </a:extLst>
          </p:cNvPr>
          <p:cNvSpPr>
            <a:spLocks noGrp="1"/>
          </p:cNvSpPr>
          <p:nvPr>
            <p:ph type="title"/>
          </p:nvPr>
        </p:nvSpPr>
        <p:spPr>
          <a:xfrm>
            <a:off x="838696" y="-775252"/>
            <a:ext cx="3282696" cy="5257800"/>
          </a:xfrm>
        </p:spPr>
        <p:txBody>
          <a:bodyPr>
            <a:normAutofit/>
          </a:bodyPr>
          <a:lstStyle/>
          <a:p>
            <a:r>
              <a:rPr lang="en-GB" dirty="0">
                <a:solidFill>
                  <a:schemeClr val="bg1"/>
                </a:solidFill>
              </a:rPr>
              <a:t>Navigating online news</a:t>
            </a:r>
          </a:p>
        </p:txBody>
      </p:sp>
      <p:sp>
        <p:nvSpPr>
          <p:cNvPr id="7" name="Content Placeholder 6">
            <a:extLst>
              <a:ext uri="{FF2B5EF4-FFF2-40B4-BE49-F238E27FC236}">
                <a16:creationId xmlns:a16="http://schemas.microsoft.com/office/drawing/2014/main" id="{1600EB18-F3B3-4815-819B-E12F4C49D919}"/>
              </a:ext>
            </a:extLst>
          </p:cNvPr>
          <p:cNvSpPr>
            <a:spLocks noGrp="1"/>
          </p:cNvSpPr>
          <p:nvPr>
            <p:ph idx="1"/>
          </p:nvPr>
        </p:nvSpPr>
        <p:spPr>
          <a:xfrm>
            <a:off x="5358384" y="640081"/>
            <a:ext cx="6024654" cy="5257800"/>
          </a:xfrm>
        </p:spPr>
        <p:txBody>
          <a:bodyPr anchor="ctr">
            <a:normAutofit/>
          </a:bodyPr>
          <a:lstStyle/>
          <a:p>
            <a:r>
              <a:rPr lang="en-GB" sz="2400" dirty="0"/>
              <a:t>Can you tell what is real or fake news?</a:t>
            </a:r>
          </a:p>
          <a:p>
            <a:r>
              <a:rPr lang="en-GB" sz="2400" dirty="0"/>
              <a:t>Sponsored content</a:t>
            </a:r>
          </a:p>
          <a:p>
            <a:r>
              <a:rPr lang="en-GB" sz="2400" dirty="0"/>
              <a:t>Fake news for cash: clickbait</a:t>
            </a:r>
          </a:p>
          <a:p>
            <a:r>
              <a:rPr lang="en-GB" sz="2400" dirty="0"/>
              <a:t>Fake news for political reasons</a:t>
            </a:r>
          </a:p>
          <a:p>
            <a:r>
              <a:rPr lang="en-GB" sz="2400" dirty="0"/>
              <a:t>Creating our own fake news: confirmation bias and ‘echo chambers’ </a:t>
            </a:r>
          </a:p>
          <a:p>
            <a:endParaRPr lang="en-GB" sz="2400" dirty="0"/>
          </a:p>
        </p:txBody>
      </p:sp>
      <p:pic>
        <p:nvPicPr>
          <p:cNvPr id="9" name="Picture 8">
            <a:extLst>
              <a:ext uri="{FF2B5EF4-FFF2-40B4-BE49-F238E27FC236}">
                <a16:creationId xmlns:a16="http://schemas.microsoft.com/office/drawing/2014/main" id="{6B52955D-9033-410D-B076-7988C2F0DB5C}"/>
              </a:ext>
            </a:extLst>
          </p:cNvPr>
          <p:cNvPicPr>
            <a:picLocks noChangeAspect="1"/>
          </p:cNvPicPr>
          <p:nvPr/>
        </p:nvPicPr>
        <p:blipFill>
          <a:blip r:embed="rId2"/>
          <a:stretch>
            <a:fillRect/>
          </a:stretch>
        </p:blipFill>
        <p:spPr>
          <a:xfrm>
            <a:off x="0" y="3446033"/>
            <a:ext cx="4709160" cy="2451848"/>
          </a:xfrm>
          <a:prstGeom prst="rect">
            <a:avLst/>
          </a:prstGeom>
        </p:spPr>
      </p:pic>
    </p:spTree>
    <p:extLst>
      <p:ext uri="{BB962C8B-B14F-4D97-AF65-F5344CB8AC3E}">
        <p14:creationId xmlns:p14="http://schemas.microsoft.com/office/powerpoint/2010/main" val="2862521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AA7D2F-8AE3-454F-8BA3-1471F862DA05}"/>
              </a:ext>
            </a:extLst>
          </p:cNvPr>
          <p:cNvSpPr>
            <a:spLocks noGrp="1"/>
          </p:cNvSpPr>
          <p:nvPr>
            <p:ph type="title"/>
          </p:nvPr>
        </p:nvSpPr>
        <p:spPr>
          <a:xfrm>
            <a:off x="804672" y="640080"/>
            <a:ext cx="3282696" cy="5257800"/>
          </a:xfrm>
        </p:spPr>
        <p:txBody>
          <a:bodyPr>
            <a:normAutofit/>
          </a:bodyPr>
          <a:lstStyle/>
          <a:p>
            <a:r>
              <a:rPr lang="en-GB">
                <a:solidFill>
                  <a:schemeClr val="bg1"/>
                </a:solidFill>
              </a:rPr>
              <a:t>Conclusions</a:t>
            </a:r>
          </a:p>
        </p:txBody>
      </p:sp>
      <p:sp>
        <p:nvSpPr>
          <p:cNvPr id="3" name="Content Placeholder 2">
            <a:extLst>
              <a:ext uri="{FF2B5EF4-FFF2-40B4-BE49-F238E27FC236}">
                <a16:creationId xmlns:a16="http://schemas.microsoft.com/office/drawing/2014/main" id="{AF367529-6C65-4A50-AA51-00DF0E17594E}"/>
              </a:ext>
            </a:extLst>
          </p:cNvPr>
          <p:cNvSpPr>
            <a:spLocks noGrp="1"/>
          </p:cNvSpPr>
          <p:nvPr>
            <p:ph idx="1"/>
          </p:nvPr>
        </p:nvSpPr>
        <p:spPr>
          <a:xfrm>
            <a:off x="5362674" y="-152400"/>
            <a:ext cx="6024654" cy="5257800"/>
          </a:xfrm>
        </p:spPr>
        <p:txBody>
          <a:bodyPr anchor="ctr">
            <a:normAutofit/>
          </a:bodyPr>
          <a:lstStyle/>
          <a:p>
            <a:r>
              <a:rPr lang="en-GB" sz="2400" dirty="0"/>
              <a:t>There is a lot of extremely useful information out there on the internet, but we always have to be careful about how we read what is out there.</a:t>
            </a:r>
          </a:p>
          <a:p>
            <a:endParaRPr lang="en-GB" sz="2400" dirty="0"/>
          </a:p>
          <a:p>
            <a:r>
              <a:rPr lang="en-GB" dirty="0">
                <a:solidFill>
                  <a:srgbClr val="FF0000"/>
                </a:solidFill>
              </a:rPr>
              <a:t>What key lessons do you think you will draw from this lesson for the next time you are scrolling through news sites online or researching for your homework?</a:t>
            </a:r>
          </a:p>
        </p:txBody>
      </p:sp>
      <p:pic>
        <p:nvPicPr>
          <p:cNvPr id="5" name="Picture 4">
            <a:extLst>
              <a:ext uri="{FF2B5EF4-FFF2-40B4-BE49-F238E27FC236}">
                <a16:creationId xmlns:a16="http://schemas.microsoft.com/office/drawing/2014/main" id="{1C399326-3B06-449B-BA71-4AA7945613AE}"/>
              </a:ext>
            </a:extLst>
          </p:cNvPr>
          <p:cNvPicPr>
            <a:picLocks noChangeAspect="1"/>
          </p:cNvPicPr>
          <p:nvPr/>
        </p:nvPicPr>
        <p:blipFill>
          <a:blip r:embed="rId2"/>
          <a:stretch>
            <a:fillRect/>
          </a:stretch>
        </p:blipFill>
        <p:spPr>
          <a:xfrm>
            <a:off x="6456885" y="4635611"/>
            <a:ext cx="3613425" cy="2032552"/>
          </a:xfrm>
          <a:prstGeom prst="rect">
            <a:avLst/>
          </a:prstGeom>
        </p:spPr>
      </p:pic>
    </p:spTree>
    <p:extLst>
      <p:ext uri="{BB962C8B-B14F-4D97-AF65-F5344CB8AC3E}">
        <p14:creationId xmlns:p14="http://schemas.microsoft.com/office/powerpoint/2010/main" val="170039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5D83C1-0CE6-498D-BD15-1E6D1F90FF0A}"/>
              </a:ext>
            </a:extLst>
          </p:cNvPr>
          <p:cNvSpPr>
            <a:spLocks noGrp="1"/>
          </p:cNvSpPr>
          <p:nvPr>
            <p:ph type="title"/>
          </p:nvPr>
        </p:nvSpPr>
        <p:spPr>
          <a:xfrm>
            <a:off x="966952" y="1204108"/>
            <a:ext cx="2669406" cy="1781175"/>
          </a:xfrm>
        </p:spPr>
        <p:txBody>
          <a:bodyPr>
            <a:normAutofit/>
          </a:bodyPr>
          <a:lstStyle/>
          <a:p>
            <a:r>
              <a:rPr lang="en-GB" sz="3200">
                <a:solidFill>
                  <a:srgbClr val="FFFFFF"/>
                </a:solidFill>
              </a:rPr>
              <a:t>Can you tell what is real or fake news? </a:t>
            </a:r>
          </a:p>
        </p:txBody>
      </p:sp>
      <p:sp>
        <p:nvSpPr>
          <p:cNvPr id="3" name="Content Placeholder 2">
            <a:extLst>
              <a:ext uri="{FF2B5EF4-FFF2-40B4-BE49-F238E27FC236}">
                <a16:creationId xmlns:a16="http://schemas.microsoft.com/office/drawing/2014/main" id="{85A5C069-AB6B-4CD5-8FED-6962AA6CD2C0}"/>
              </a:ext>
            </a:extLst>
          </p:cNvPr>
          <p:cNvSpPr>
            <a:spLocks noGrp="1"/>
          </p:cNvSpPr>
          <p:nvPr>
            <p:ph idx="1"/>
          </p:nvPr>
        </p:nvSpPr>
        <p:spPr>
          <a:xfrm>
            <a:off x="5134690" y="4560381"/>
            <a:ext cx="2669407" cy="2427333"/>
          </a:xfrm>
        </p:spPr>
        <p:txBody>
          <a:bodyPr>
            <a:normAutofit/>
          </a:bodyPr>
          <a:lstStyle/>
          <a:p>
            <a:endParaRPr lang="en-GB" sz="1600" dirty="0">
              <a:solidFill>
                <a:srgbClr val="0563C1"/>
              </a:solidFill>
              <a:hlinkClick r:id="rId2">
                <a:extLst>
                  <a:ext uri="{A12FA001-AC4F-418D-AE19-62706E023703}">
                    <ahyp:hlinkClr xmlns:ahyp="http://schemas.microsoft.com/office/drawing/2018/hyperlinkcolor" val="tx"/>
                  </a:ext>
                </a:extLst>
              </a:hlinkClick>
            </a:endParaRPr>
          </a:p>
          <a:p>
            <a:endParaRPr lang="en-GB" sz="1600" dirty="0">
              <a:solidFill>
                <a:srgbClr val="0563C1"/>
              </a:solidFill>
              <a:hlinkClick r:id="rId2">
                <a:extLst>
                  <a:ext uri="{A12FA001-AC4F-418D-AE19-62706E023703}">
                    <ahyp:hlinkClr xmlns:ahyp="http://schemas.microsoft.com/office/drawing/2018/hyperlinkcolor" val="tx"/>
                  </a:ext>
                </a:extLst>
              </a:hlinkClick>
            </a:endParaRPr>
          </a:p>
          <a:p>
            <a:r>
              <a:rPr lang="en-GB" sz="1600" dirty="0">
                <a:solidFill>
                  <a:srgbClr val="0563C1"/>
                </a:solidFill>
                <a:hlinkClick r:id="rId2">
                  <a:extLst>
                    <a:ext uri="{A12FA001-AC4F-418D-AE19-62706E023703}">
                      <ahyp:hlinkClr xmlns:ahyp="http://schemas.microsoft.com/office/drawing/2018/hyperlinkcolor" val="tx"/>
                    </a:ext>
                  </a:extLst>
                </a:hlinkClick>
              </a:rPr>
              <a:t>https://www.theguardian.com/newswise/2021/feb/04/fake-or-real-headlines-quiz-newswise-2021</a:t>
            </a:r>
            <a:endParaRPr lang="en-GB" sz="1600" dirty="0"/>
          </a:p>
          <a:p>
            <a:endParaRPr lang="en-GB" sz="1600" dirty="0"/>
          </a:p>
        </p:txBody>
      </p:sp>
      <p:pic>
        <p:nvPicPr>
          <p:cNvPr id="5" name="Picture 4">
            <a:extLst>
              <a:ext uri="{FF2B5EF4-FFF2-40B4-BE49-F238E27FC236}">
                <a16:creationId xmlns:a16="http://schemas.microsoft.com/office/drawing/2014/main" id="{4C198B98-CAD8-4B45-9142-067A73D629D7}"/>
              </a:ext>
            </a:extLst>
          </p:cNvPr>
          <p:cNvPicPr>
            <a:picLocks noChangeAspect="1"/>
          </p:cNvPicPr>
          <p:nvPr/>
        </p:nvPicPr>
        <p:blipFill>
          <a:blip r:embed="rId3"/>
          <a:stretch>
            <a:fillRect/>
          </a:stretch>
        </p:blipFill>
        <p:spPr>
          <a:xfrm>
            <a:off x="4662102" y="2331923"/>
            <a:ext cx="6903723" cy="2071117"/>
          </a:xfrm>
          <a:prstGeom prst="rect">
            <a:avLst/>
          </a:prstGeom>
        </p:spPr>
      </p:pic>
      <p:sp>
        <p:nvSpPr>
          <p:cNvPr id="8" name="TextBox 7">
            <a:extLst>
              <a:ext uri="{FF2B5EF4-FFF2-40B4-BE49-F238E27FC236}">
                <a16:creationId xmlns:a16="http://schemas.microsoft.com/office/drawing/2014/main" id="{96606EA4-3465-4C20-9673-DA1C48316447}"/>
              </a:ext>
            </a:extLst>
          </p:cNvPr>
          <p:cNvSpPr txBox="1"/>
          <p:nvPr/>
        </p:nvSpPr>
        <p:spPr>
          <a:xfrm>
            <a:off x="4769170" y="4798920"/>
            <a:ext cx="3795526" cy="461665"/>
          </a:xfrm>
          <a:prstGeom prst="rect">
            <a:avLst/>
          </a:prstGeom>
          <a:noFill/>
        </p:spPr>
        <p:txBody>
          <a:bodyPr wrap="none" rtlCol="0">
            <a:spAutoFit/>
          </a:bodyPr>
          <a:lstStyle/>
          <a:p>
            <a:r>
              <a:rPr lang="en-GB" sz="2400" dirty="0"/>
              <a:t>Click this link to take the quiz</a:t>
            </a:r>
          </a:p>
        </p:txBody>
      </p:sp>
    </p:spTree>
    <p:extLst>
      <p:ext uri="{BB962C8B-B14F-4D97-AF65-F5344CB8AC3E}">
        <p14:creationId xmlns:p14="http://schemas.microsoft.com/office/powerpoint/2010/main" val="137854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5377121-9901-40D8-9596-716B84F39C4E}"/>
              </a:ext>
            </a:extLst>
          </p:cNvPr>
          <p:cNvSpPr txBox="1"/>
          <p:nvPr/>
        </p:nvSpPr>
        <p:spPr>
          <a:xfrm>
            <a:off x="838200" y="1412488"/>
            <a:ext cx="2899189" cy="436384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rgbClr val="FFFFFF"/>
                </a:solidFill>
                <a:latin typeface="+mj-lt"/>
                <a:ea typeface="+mj-ea"/>
                <a:cs typeface="+mj-cs"/>
              </a:rPr>
              <a:t>Trying to uncover the Truth</a:t>
            </a:r>
          </a:p>
        </p:txBody>
      </p:sp>
      <p:sp>
        <p:nvSpPr>
          <p:cNvPr id="3" name="Subtitle 2">
            <a:extLst>
              <a:ext uri="{FF2B5EF4-FFF2-40B4-BE49-F238E27FC236}">
                <a16:creationId xmlns:a16="http://schemas.microsoft.com/office/drawing/2014/main" id="{5C70B240-49DE-4050-A4CE-593B92BF4EF5}"/>
              </a:ext>
            </a:extLst>
          </p:cNvPr>
          <p:cNvSpPr>
            <a:spLocks noGrp="1"/>
          </p:cNvSpPr>
          <p:nvPr>
            <p:ph type="subTitle" idx="1"/>
          </p:nvPr>
        </p:nvSpPr>
        <p:spPr>
          <a:xfrm>
            <a:off x="8471033" y="1247078"/>
            <a:ext cx="3427283" cy="5225284"/>
          </a:xfrm>
        </p:spPr>
        <p:txBody>
          <a:bodyPr vert="horz" lIns="91440" tIns="45720" rIns="91440" bIns="45720" rtlCol="0">
            <a:normAutofit/>
          </a:bodyPr>
          <a:lstStyle/>
          <a:p>
            <a:pPr indent="-228600" algn="l">
              <a:buFont typeface="Arial" panose="020B0604020202020204" pitchFamily="34" charset="0"/>
              <a:buChar char="•"/>
            </a:pPr>
            <a:r>
              <a:rPr lang="en-US" sz="1900" dirty="0"/>
              <a:t>Watch this clip (start at 6.12 and go to 10.20) from John Green’s ‘</a:t>
            </a:r>
            <a:r>
              <a:rPr lang="en-US" sz="1900" dirty="0">
                <a:hlinkClick r:id="rId2"/>
              </a:rPr>
              <a:t>Crash Course: Navigating Digital Information</a:t>
            </a:r>
            <a:r>
              <a:rPr lang="en-US" sz="1900" dirty="0"/>
              <a:t>’  </a:t>
            </a:r>
          </a:p>
          <a:p>
            <a:pPr indent="-228600" algn="l">
              <a:buFont typeface="Arial" panose="020B0604020202020204" pitchFamily="34" charset="0"/>
              <a:buChar char="•"/>
            </a:pPr>
            <a:endParaRPr lang="en-US" sz="1900" dirty="0"/>
          </a:p>
          <a:p>
            <a:pPr indent="-228600" algn="l">
              <a:buFont typeface="Arial" panose="020B0604020202020204" pitchFamily="34" charset="0"/>
              <a:buChar char="•"/>
            </a:pPr>
            <a:r>
              <a:rPr lang="en-US" dirty="0">
                <a:solidFill>
                  <a:srgbClr val="FF0000"/>
                </a:solidFill>
              </a:rPr>
              <a:t>What does it say is the most important thing to bear in mind when reading news online?</a:t>
            </a:r>
          </a:p>
          <a:p>
            <a:pPr indent="-228600" algn="l">
              <a:buFont typeface="Arial" panose="020B0604020202020204" pitchFamily="34" charset="0"/>
              <a:buChar char="•"/>
            </a:pPr>
            <a:endParaRPr lang="en-US" dirty="0">
              <a:solidFill>
                <a:srgbClr val="FF0000"/>
              </a:solidFill>
            </a:endParaRPr>
          </a:p>
          <a:p>
            <a:pPr indent="-228600" algn="l">
              <a:buFont typeface="Arial" panose="020B0604020202020204" pitchFamily="34" charset="0"/>
              <a:buChar char="•"/>
            </a:pPr>
            <a:r>
              <a:rPr lang="en-US" dirty="0">
                <a:solidFill>
                  <a:srgbClr val="FF0000"/>
                </a:solidFill>
              </a:rPr>
              <a:t>What other things could we do to check information online beyond what John Green is saying?</a:t>
            </a:r>
          </a:p>
          <a:p>
            <a:pPr indent="-228600" algn="l">
              <a:buFont typeface="Arial" panose="020B0604020202020204" pitchFamily="34" charset="0"/>
              <a:buChar char="•"/>
            </a:pPr>
            <a:endParaRPr lang="en-US" sz="1900" dirty="0"/>
          </a:p>
          <a:p>
            <a:pPr indent="-228600" algn="l">
              <a:buFont typeface="Arial" panose="020B0604020202020204" pitchFamily="34" charset="0"/>
              <a:buChar char="•"/>
            </a:pPr>
            <a:endParaRPr lang="en-US" sz="1900" dirty="0"/>
          </a:p>
        </p:txBody>
      </p:sp>
      <p:cxnSp>
        <p:nvCxnSpPr>
          <p:cNvPr id="19" name="Straight Connector 13">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1426ECA-3EB9-4EFD-BCE9-1F309985D7F9}"/>
              </a:ext>
            </a:extLst>
          </p:cNvPr>
          <p:cNvSpPr txBox="1"/>
          <p:nvPr/>
        </p:nvSpPr>
        <p:spPr>
          <a:xfrm>
            <a:off x="4317874" y="1247078"/>
            <a:ext cx="3197701" cy="43638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As the quiz that you have just done shows, it is very difficult to be able to tell exactly what is true and what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It is often not clear exactly who has written an article on the internet, and even if we do know that it is even more likely that we will not be able to see what their sources of information are.</a:t>
            </a:r>
          </a:p>
        </p:txBody>
      </p:sp>
    </p:spTree>
    <p:extLst>
      <p:ext uri="{BB962C8B-B14F-4D97-AF65-F5344CB8AC3E}">
        <p14:creationId xmlns:p14="http://schemas.microsoft.com/office/powerpoint/2010/main" val="146769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FA8E9-D65B-4467-A0DB-1835231CD10D}"/>
              </a:ext>
            </a:extLst>
          </p:cNvPr>
          <p:cNvSpPr>
            <a:spLocks noGrp="1"/>
          </p:cNvSpPr>
          <p:nvPr>
            <p:ph type="title"/>
          </p:nvPr>
        </p:nvSpPr>
        <p:spPr>
          <a:xfrm>
            <a:off x="6513788" y="365125"/>
            <a:ext cx="4840010" cy="1807305"/>
          </a:xfrm>
        </p:spPr>
        <p:txBody>
          <a:bodyPr>
            <a:normAutofit/>
          </a:bodyPr>
          <a:lstStyle/>
          <a:p>
            <a:r>
              <a:rPr lang="en-GB" dirty="0"/>
              <a:t>Sponsored content</a:t>
            </a:r>
            <a:br>
              <a:rPr lang="en-GB" dirty="0"/>
            </a:br>
            <a:endParaRPr lang="en-GB" dirty="0"/>
          </a:p>
        </p:txBody>
      </p:sp>
      <p:pic>
        <p:nvPicPr>
          <p:cNvPr id="5" name="Picture 4">
            <a:extLst>
              <a:ext uri="{FF2B5EF4-FFF2-40B4-BE49-F238E27FC236}">
                <a16:creationId xmlns:a16="http://schemas.microsoft.com/office/drawing/2014/main" id="{D3A8A67C-1BD8-4E63-A523-09E11049B40E}"/>
              </a:ext>
            </a:extLst>
          </p:cNvPr>
          <p:cNvPicPr>
            <a:picLocks noChangeAspect="1"/>
          </p:cNvPicPr>
          <p:nvPr/>
        </p:nvPicPr>
        <p:blipFill rotWithShape="1">
          <a:blip r:embed="rId2"/>
          <a:srcRect l="14937" r="3355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48B27D3-8BE0-4537-A233-30B260ECFD1D}"/>
              </a:ext>
            </a:extLst>
          </p:cNvPr>
          <p:cNvSpPr>
            <a:spLocks noGrp="1"/>
          </p:cNvSpPr>
          <p:nvPr>
            <p:ph idx="1"/>
          </p:nvPr>
        </p:nvSpPr>
        <p:spPr>
          <a:xfrm>
            <a:off x="6513788" y="2333297"/>
            <a:ext cx="4840010" cy="3843666"/>
          </a:xfrm>
        </p:spPr>
        <p:txBody>
          <a:bodyPr>
            <a:normAutofit/>
          </a:bodyPr>
          <a:lstStyle/>
          <a:p>
            <a:pPr marL="0" indent="0">
              <a:buNone/>
            </a:pPr>
            <a:r>
              <a:rPr lang="en-GB" sz="1900" b="0" i="0">
                <a:effectLst/>
                <a:latin typeface="Lato"/>
              </a:rPr>
              <a:t>Sometimes when we are reading what looks like ‘news’ in fact we are reading what is called ‘sponsored content’.  That is material which looks like is just reporting facts but is, in fact, an advertisement.  </a:t>
            </a:r>
          </a:p>
          <a:p>
            <a:pPr marL="0" indent="0">
              <a:buNone/>
            </a:pPr>
            <a:endParaRPr lang="en-GB" sz="1900">
              <a:latin typeface="Lato"/>
            </a:endParaRPr>
          </a:p>
          <a:p>
            <a:pPr marL="0" indent="0">
              <a:buNone/>
            </a:pPr>
            <a:r>
              <a:rPr lang="en-GB" sz="1900">
                <a:latin typeface="Lato"/>
              </a:rPr>
              <a:t>This form of content is growing rapidly in popularity because it is so successful, with far more readers willing to look at an article that looks like ‘real’ news rather than something that is obviously an advert </a:t>
            </a:r>
          </a:p>
        </p:txBody>
      </p:sp>
    </p:spTree>
    <p:extLst>
      <p:ext uri="{BB962C8B-B14F-4D97-AF65-F5344CB8AC3E}">
        <p14:creationId xmlns:p14="http://schemas.microsoft.com/office/powerpoint/2010/main" val="2809343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0912D0-983F-4653-922B-1480A9875327}"/>
              </a:ext>
            </a:extLst>
          </p:cNvPr>
          <p:cNvSpPr>
            <a:spLocks noGrp="1"/>
          </p:cNvSpPr>
          <p:nvPr>
            <p:ph type="title"/>
          </p:nvPr>
        </p:nvSpPr>
        <p:spPr>
          <a:xfrm>
            <a:off x="804672" y="640080"/>
            <a:ext cx="3282696" cy="5257800"/>
          </a:xfrm>
        </p:spPr>
        <p:txBody>
          <a:bodyPr>
            <a:normAutofit/>
          </a:bodyPr>
          <a:lstStyle/>
          <a:p>
            <a:r>
              <a:rPr lang="en-GB">
                <a:solidFill>
                  <a:schemeClr val="bg1"/>
                </a:solidFill>
              </a:rPr>
              <a:t>Good examples of sponsored content</a:t>
            </a:r>
          </a:p>
        </p:txBody>
      </p:sp>
      <p:sp>
        <p:nvSpPr>
          <p:cNvPr id="3" name="Content Placeholder 2">
            <a:extLst>
              <a:ext uri="{FF2B5EF4-FFF2-40B4-BE49-F238E27FC236}">
                <a16:creationId xmlns:a16="http://schemas.microsoft.com/office/drawing/2014/main" id="{94F535B0-41D4-4D21-84D6-0AE05706D27E}"/>
              </a:ext>
            </a:extLst>
          </p:cNvPr>
          <p:cNvSpPr>
            <a:spLocks noGrp="1"/>
          </p:cNvSpPr>
          <p:nvPr>
            <p:ph idx="1"/>
          </p:nvPr>
        </p:nvSpPr>
        <p:spPr>
          <a:xfrm>
            <a:off x="5358384" y="640081"/>
            <a:ext cx="6024654" cy="5257800"/>
          </a:xfrm>
        </p:spPr>
        <p:txBody>
          <a:bodyPr anchor="ctr">
            <a:normAutofit/>
          </a:bodyPr>
          <a:lstStyle/>
          <a:p>
            <a:r>
              <a:rPr lang="en-GB" sz="2400"/>
              <a:t>This first ‘news story’ is about a </a:t>
            </a:r>
            <a:r>
              <a:rPr lang="en-GB" sz="2400">
                <a:hlinkClick r:id="rId2"/>
              </a:rPr>
              <a:t>new running track created by Nike</a:t>
            </a:r>
            <a:r>
              <a:rPr lang="en-GB" sz="2400"/>
              <a:t>.  It is not specifically telling you to buy anything. Why do you think it is actually brilliant advertising for Nike products?</a:t>
            </a:r>
          </a:p>
          <a:p>
            <a:endParaRPr lang="en-GB" sz="2400"/>
          </a:p>
          <a:p>
            <a:r>
              <a:rPr lang="en-GB" sz="2400">
                <a:hlinkClick r:id="rId3"/>
              </a:rPr>
              <a:t>This website </a:t>
            </a:r>
            <a:r>
              <a:rPr lang="en-GB" sz="2400"/>
              <a:t>is slightly more subtle.  It is explaining about healthy eating which seems a very good thing to read about.  What is the motive behind this article though produced by the company ‘Healthline’?</a:t>
            </a:r>
          </a:p>
        </p:txBody>
      </p:sp>
      <p:pic>
        <p:nvPicPr>
          <p:cNvPr id="4" name="Picture 3">
            <a:extLst>
              <a:ext uri="{FF2B5EF4-FFF2-40B4-BE49-F238E27FC236}">
                <a16:creationId xmlns:a16="http://schemas.microsoft.com/office/drawing/2014/main" id="{7C8F7843-0369-46B9-B8DA-C9C7E97318A2}"/>
              </a:ext>
            </a:extLst>
          </p:cNvPr>
          <p:cNvPicPr>
            <a:picLocks noChangeAspect="1"/>
          </p:cNvPicPr>
          <p:nvPr/>
        </p:nvPicPr>
        <p:blipFill>
          <a:blip r:embed="rId4"/>
          <a:stretch>
            <a:fillRect/>
          </a:stretch>
        </p:blipFill>
        <p:spPr>
          <a:xfrm>
            <a:off x="0" y="5154985"/>
            <a:ext cx="4709160" cy="1474995"/>
          </a:xfrm>
          <a:prstGeom prst="rect">
            <a:avLst/>
          </a:prstGeom>
        </p:spPr>
      </p:pic>
    </p:spTree>
    <p:extLst>
      <p:ext uri="{BB962C8B-B14F-4D97-AF65-F5344CB8AC3E}">
        <p14:creationId xmlns:p14="http://schemas.microsoft.com/office/powerpoint/2010/main" val="159535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8" name="Rectangle 3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BA5B5B6-C803-49DC-83E9-055B5B9515D0}"/>
              </a:ext>
            </a:extLst>
          </p:cNvPr>
          <p:cNvSpPr>
            <a:spLocks noGrp="1"/>
          </p:cNvSpPr>
          <p:nvPr>
            <p:ph idx="1"/>
          </p:nvPr>
        </p:nvSpPr>
        <p:spPr>
          <a:xfrm>
            <a:off x="828410" y="678262"/>
            <a:ext cx="3740196" cy="1645920"/>
          </a:xfrm>
        </p:spPr>
        <p:txBody>
          <a:bodyPr anchor="ctr">
            <a:normAutofit/>
          </a:bodyPr>
          <a:lstStyle/>
          <a:p>
            <a:pPr marL="0" indent="0">
              <a:buNone/>
            </a:pPr>
            <a:r>
              <a:rPr lang="en-GB" sz="2000" dirty="0"/>
              <a:t>Very often it is a good idea to check ANOTHER source to see if what you have read is really accurate.  </a:t>
            </a:r>
          </a:p>
          <a:p>
            <a:pPr marL="0" indent="0">
              <a:buNone/>
            </a:pPr>
            <a:endParaRPr lang="en-GB" sz="1800" dirty="0"/>
          </a:p>
        </p:txBody>
      </p:sp>
      <p:sp>
        <p:nvSpPr>
          <p:cNvPr id="28" name="TextBox 27">
            <a:extLst>
              <a:ext uri="{FF2B5EF4-FFF2-40B4-BE49-F238E27FC236}">
                <a16:creationId xmlns:a16="http://schemas.microsoft.com/office/drawing/2014/main" id="{D1B76A0D-17C0-4160-B44C-95718DD7C6D0}"/>
              </a:ext>
            </a:extLst>
          </p:cNvPr>
          <p:cNvSpPr txBox="1"/>
          <p:nvPr/>
        </p:nvSpPr>
        <p:spPr>
          <a:xfrm>
            <a:off x="5268916" y="826842"/>
            <a:ext cx="6094674" cy="954107"/>
          </a:xfrm>
          <a:prstGeom prst="rect">
            <a:avLst/>
          </a:prstGeom>
          <a:noFill/>
        </p:spPr>
        <p:txBody>
          <a:bodyPr wrap="square">
            <a:spAutoFit/>
          </a:bodyPr>
          <a:lstStyle/>
          <a:p>
            <a:r>
              <a:rPr lang="en-GB" sz="2800" dirty="0"/>
              <a:t>For example, if you click on the Wikipedia entry for </a:t>
            </a:r>
            <a:r>
              <a:rPr lang="en-GB" sz="2800" dirty="0">
                <a:hlinkClick r:id="rId2"/>
              </a:rPr>
              <a:t>Healthline</a:t>
            </a:r>
            <a:r>
              <a:rPr lang="en-GB" sz="1800" dirty="0"/>
              <a:t>:</a:t>
            </a:r>
          </a:p>
        </p:txBody>
      </p:sp>
      <p:pic>
        <p:nvPicPr>
          <p:cNvPr id="7" name="Picture 6">
            <a:extLst>
              <a:ext uri="{FF2B5EF4-FFF2-40B4-BE49-F238E27FC236}">
                <a16:creationId xmlns:a16="http://schemas.microsoft.com/office/drawing/2014/main" id="{B46D823F-F33F-4CD9-AE7D-C04C7387CF36}"/>
              </a:ext>
            </a:extLst>
          </p:cNvPr>
          <p:cNvPicPr>
            <a:picLocks noChangeAspect="1"/>
          </p:cNvPicPr>
          <p:nvPr/>
        </p:nvPicPr>
        <p:blipFill>
          <a:blip r:embed="rId3"/>
          <a:stretch>
            <a:fillRect/>
          </a:stretch>
        </p:blipFill>
        <p:spPr>
          <a:xfrm>
            <a:off x="0" y="3331381"/>
            <a:ext cx="12192000" cy="2468880"/>
          </a:xfrm>
          <a:prstGeom prst="rect">
            <a:avLst/>
          </a:prstGeom>
        </p:spPr>
      </p:pic>
    </p:spTree>
    <p:extLst>
      <p:ext uri="{BB962C8B-B14F-4D97-AF65-F5344CB8AC3E}">
        <p14:creationId xmlns:p14="http://schemas.microsoft.com/office/powerpoint/2010/main" val="1937986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F215F9-9E05-45D9-A7BA-D40580B4828B}"/>
              </a:ext>
            </a:extLst>
          </p:cNvPr>
          <p:cNvSpPr>
            <a:spLocks noGrp="1"/>
          </p:cNvSpPr>
          <p:nvPr>
            <p:ph type="title"/>
          </p:nvPr>
        </p:nvSpPr>
        <p:spPr>
          <a:xfrm>
            <a:off x="673135" y="-1443162"/>
            <a:ext cx="3282696" cy="5257800"/>
          </a:xfrm>
        </p:spPr>
        <p:txBody>
          <a:bodyPr>
            <a:normAutofit/>
          </a:bodyPr>
          <a:lstStyle/>
          <a:p>
            <a:r>
              <a:rPr lang="en-GB" dirty="0">
                <a:solidFill>
                  <a:schemeClr val="bg1"/>
                </a:solidFill>
              </a:rPr>
              <a:t>Fake news for cash: clickbait</a:t>
            </a:r>
          </a:p>
        </p:txBody>
      </p:sp>
      <p:sp>
        <p:nvSpPr>
          <p:cNvPr id="3" name="Content Placeholder 2">
            <a:extLst>
              <a:ext uri="{FF2B5EF4-FFF2-40B4-BE49-F238E27FC236}">
                <a16:creationId xmlns:a16="http://schemas.microsoft.com/office/drawing/2014/main" id="{E250F475-5343-497D-A31D-982561C5CE6D}"/>
              </a:ext>
            </a:extLst>
          </p:cNvPr>
          <p:cNvSpPr>
            <a:spLocks noGrp="1"/>
          </p:cNvSpPr>
          <p:nvPr>
            <p:ph idx="1"/>
          </p:nvPr>
        </p:nvSpPr>
        <p:spPr>
          <a:xfrm>
            <a:off x="5358384" y="640081"/>
            <a:ext cx="6024654" cy="5257800"/>
          </a:xfrm>
        </p:spPr>
        <p:txBody>
          <a:bodyPr anchor="ctr">
            <a:normAutofit/>
          </a:bodyPr>
          <a:lstStyle/>
          <a:p>
            <a:r>
              <a:rPr lang="en-GB" sz="2400"/>
              <a:t>As well as looking to advertise particular products sometimes people are JUST wanting you to click on their website.  This is because the more people who click on a website the more they will be paid by companies advertising on that site.  </a:t>
            </a:r>
          </a:p>
          <a:p>
            <a:endParaRPr lang="en-GB" sz="2400"/>
          </a:p>
          <a:p>
            <a:r>
              <a:rPr lang="en-GB" sz="2400"/>
              <a:t>Articles written to attract visitors to a website are known as ‘clickbait’.  They are not written to be accurate, but to make us more likely to visit the site.</a:t>
            </a:r>
          </a:p>
          <a:p>
            <a:endParaRPr lang="en-GB" sz="2400"/>
          </a:p>
          <a:p>
            <a:r>
              <a:rPr lang="en-GB" sz="2400"/>
              <a:t>This video explains how </a:t>
            </a:r>
            <a:r>
              <a:rPr lang="en-GB" sz="2400">
                <a:hlinkClick r:id="rId2"/>
              </a:rPr>
              <a:t>clickbait</a:t>
            </a:r>
            <a:r>
              <a:rPr lang="en-GB" sz="2400"/>
              <a:t> works</a:t>
            </a:r>
          </a:p>
        </p:txBody>
      </p:sp>
      <p:pic>
        <p:nvPicPr>
          <p:cNvPr id="5" name="Picture 4">
            <a:extLst>
              <a:ext uri="{FF2B5EF4-FFF2-40B4-BE49-F238E27FC236}">
                <a16:creationId xmlns:a16="http://schemas.microsoft.com/office/drawing/2014/main" id="{D6626C1E-AC28-4F07-AF1E-65AB094C2574}"/>
              </a:ext>
            </a:extLst>
          </p:cNvPr>
          <p:cNvPicPr>
            <a:picLocks noChangeAspect="1"/>
          </p:cNvPicPr>
          <p:nvPr/>
        </p:nvPicPr>
        <p:blipFill>
          <a:blip r:embed="rId3"/>
          <a:stretch>
            <a:fillRect/>
          </a:stretch>
        </p:blipFill>
        <p:spPr>
          <a:xfrm>
            <a:off x="111442" y="2769125"/>
            <a:ext cx="4486275" cy="3752850"/>
          </a:xfrm>
          <a:prstGeom prst="rect">
            <a:avLst/>
          </a:prstGeom>
        </p:spPr>
      </p:pic>
    </p:spTree>
    <p:extLst>
      <p:ext uri="{BB962C8B-B14F-4D97-AF65-F5344CB8AC3E}">
        <p14:creationId xmlns:p14="http://schemas.microsoft.com/office/powerpoint/2010/main" val="1881187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E28D-EE70-4D54-83D7-44F74E0D6B5F}"/>
              </a:ext>
            </a:extLst>
          </p:cNvPr>
          <p:cNvSpPr>
            <a:spLocks noGrp="1"/>
          </p:cNvSpPr>
          <p:nvPr>
            <p:ph type="title"/>
          </p:nvPr>
        </p:nvSpPr>
        <p:spPr>
          <a:xfrm>
            <a:off x="868283" y="-67586"/>
            <a:ext cx="3282696" cy="5257800"/>
          </a:xfrm>
        </p:spPr>
        <p:txBody>
          <a:bodyPr>
            <a:normAutofit/>
          </a:bodyPr>
          <a:lstStyle/>
          <a:p>
            <a:r>
              <a:rPr lang="en-GB" dirty="0">
                <a:solidFill>
                  <a:schemeClr val="bg1"/>
                </a:solidFill>
              </a:rPr>
              <a:t>Fake news for political reasons</a:t>
            </a:r>
            <a:br>
              <a:rPr lang="en-GB" dirty="0">
                <a:solidFill>
                  <a:schemeClr val="bg1"/>
                </a:solidFill>
              </a:rPr>
            </a:br>
            <a:endParaRPr lang="en-GB" dirty="0">
              <a:solidFill>
                <a:schemeClr val="bg1"/>
              </a:solidFill>
            </a:endParaRPr>
          </a:p>
        </p:txBody>
      </p:sp>
      <p:sp>
        <p:nvSpPr>
          <p:cNvPr id="3" name="Content Placeholder 2">
            <a:extLst>
              <a:ext uri="{FF2B5EF4-FFF2-40B4-BE49-F238E27FC236}">
                <a16:creationId xmlns:a16="http://schemas.microsoft.com/office/drawing/2014/main" id="{A3059295-2A2B-4AAD-9990-67701D9EA85D}"/>
              </a:ext>
            </a:extLst>
          </p:cNvPr>
          <p:cNvSpPr>
            <a:spLocks noGrp="1"/>
          </p:cNvSpPr>
          <p:nvPr>
            <p:ph idx="1"/>
          </p:nvPr>
        </p:nvSpPr>
        <p:spPr>
          <a:xfrm>
            <a:off x="5358384" y="640081"/>
            <a:ext cx="6024654" cy="5257800"/>
          </a:xfrm>
        </p:spPr>
        <p:txBody>
          <a:bodyPr anchor="ctr">
            <a:normAutofit/>
          </a:bodyPr>
          <a:lstStyle/>
          <a:p>
            <a:r>
              <a:rPr lang="en-GB" sz="2400"/>
              <a:t>Sometimes news reports are manipulated by a political party or government in order to achieve a particular political objective.</a:t>
            </a:r>
          </a:p>
          <a:p>
            <a:endParaRPr lang="en-GB" sz="2400"/>
          </a:p>
          <a:p>
            <a:r>
              <a:rPr lang="en-GB" sz="2400"/>
              <a:t>See for instance this </a:t>
            </a:r>
            <a:r>
              <a:rPr lang="en-GB" sz="2400">
                <a:hlinkClick r:id="rId2"/>
              </a:rPr>
              <a:t>reporting last year </a:t>
            </a:r>
            <a:r>
              <a:rPr lang="en-GB" sz="2400"/>
              <a:t>on protests against the President of Belarus.  These peaceful protests were opposed to the President, Alexander Lukashenko, who ignored the popular vote, claimed the votes were rigged, and is still in power.</a:t>
            </a:r>
          </a:p>
          <a:p>
            <a:endParaRPr lang="en-GB" sz="2400"/>
          </a:p>
          <a:p>
            <a:r>
              <a:rPr lang="en-GB" sz="2400"/>
              <a:t>Another example of this can be seen </a:t>
            </a:r>
            <a:r>
              <a:rPr lang="en-GB" sz="2400">
                <a:hlinkClick r:id="rId3"/>
              </a:rPr>
              <a:t>here</a:t>
            </a:r>
            <a:r>
              <a:rPr lang="en-GB" sz="2400"/>
              <a:t> with this manipulated news footage of Joe Biden.</a:t>
            </a:r>
          </a:p>
        </p:txBody>
      </p:sp>
      <p:pic>
        <p:nvPicPr>
          <p:cNvPr id="5" name="Picture 4">
            <a:extLst>
              <a:ext uri="{FF2B5EF4-FFF2-40B4-BE49-F238E27FC236}">
                <a16:creationId xmlns:a16="http://schemas.microsoft.com/office/drawing/2014/main" id="{2804C635-6561-4A04-8AE3-E13AC5B32017}"/>
              </a:ext>
            </a:extLst>
          </p:cNvPr>
          <p:cNvPicPr>
            <a:picLocks noChangeAspect="1"/>
          </p:cNvPicPr>
          <p:nvPr/>
        </p:nvPicPr>
        <p:blipFill>
          <a:blip r:embed="rId4"/>
          <a:stretch>
            <a:fillRect/>
          </a:stretch>
        </p:blipFill>
        <p:spPr>
          <a:xfrm>
            <a:off x="71313" y="3729079"/>
            <a:ext cx="4566533" cy="3128921"/>
          </a:xfrm>
          <a:prstGeom prst="rect">
            <a:avLst/>
          </a:prstGeom>
        </p:spPr>
      </p:pic>
    </p:spTree>
    <p:extLst>
      <p:ext uri="{BB962C8B-B14F-4D97-AF65-F5344CB8AC3E}">
        <p14:creationId xmlns:p14="http://schemas.microsoft.com/office/powerpoint/2010/main" val="2068049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6EE9AB2-46D9-4438-91C3-8156F1ECB8E5}"/>
              </a:ext>
            </a:extLst>
          </p:cNvPr>
          <p:cNvSpPr>
            <a:spLocks noGrp="1"/>
          </p:cNvSpPr>
          <p:nvPr>
            <p:ph type="title"/>
          </p:nvPr>
        </p:nvSpPr>
        <p:spPr>
          <a:xfrm>
            <a:off x="673279" y="58045"/>
            <a:ext cx="4892040" cy="1773936"/>
          </a:xfrm>
        </p:spPr>
        <p:txBody>
          <a:bodyPr anchor="b">
            <a:normAutofit/>
          </a:bodyPr>
          <a:lstStyle/>
          <a:p>
            <a:r>
              <a:rPr lang="en-GB" sz="2800" dirty="0"/>
              <a:t>Creating our own fake news: confirmation bias and ‘echo chambers’ </a:t>
            </a:r>
            <a:br>
              <a:rPr lang="en-GB" sz="2800" dirty="0"/>
            </a:br>
            <a:endParaRPr lang="en-GB" sz="2800" dirty="0"/>
          </a:p>
        </p:txBody>
      </p:sp>
      <p:sp>
        <p:nvSpPr>
          <p:cNvPr id="3" name="Content Placeholder 2">
            <a:extLst>
              <a:ext uri="{FF2B5EF4-FFF2-40B4-BE49-F238E27FC236}">
                <a16:creationId xmlns:a16="http://schemas.microsoft.com/office/drawing/2014/main" id="{378C1D93-E241-446D-914D-BACFF60001B9}"/>
              </a:ext>
            </a:extLst>
          </p:cNvPr>
          <p:cNvSpPr>
            <a:spLocks noGrp="1"/>
          </p:cNvSpPr>
          <p:nvPr>
            <p:ph idx="1"/>
          </p:nvPr>
        </p:nvSpPr>
        <p:spPr>
          <a:xfrm>
            <a:off x="418203" y="1890027"/>
            <a:ext cx="5315085" cy="4629249"/>
          </a:xfrm>
        </p:spPr>
        <p:txBody>
          <a:bodyPr anchor="t">
            <a:noAutofit/>
          </a:bodyPr>
          <a:lstStyle/>
          <a:p>
            <a:r>
              <a:rPr lang="en-GB" sz="2000" dirty="0"/>
              <a:t>With algorithms running many online sites from google to </a:t>
            </a:r>
            <a:r>
              <a:rPr lang="en-GB" sz="2000" dirty="0" err="1"/>
              <a:t>spotify</a:t>
            </a:r>
            <a:r>
              <a:rPr lang="en-GB" sz="2000" dirty="0"/>
              <a:t> to amazon we are also manipulating our own view of the world around us without even meaning to.  Every time we click on a news article and choose to listen a particular song algorithms will pick up on that and tend to give us more of the same next time we search for something.  </a:t>
            </a:r>
          </a:p>
          <a:p>
            <a:endParaRPr lang="en-GB" sz="2000" dirty="0"/>
          </a:p>
          <a:p>
            <a:r>
              <a:rPr lang="en-GB" sz="2000" dirty="0"/>
              <a:t>This is helpful in many ways, but it means that increasingly everyone’s online world is tailored to them and means that it is harder to have a clear perspective and Empathy (the word used by John Green earlier) for other people’s views.</a:t>
            </a:r>
          </a:p>
          <a:p>
            <a:endParaRPr lang="en-GB" sz="2000" dirty="0"/>
          </a:p>
          <a:p>
            <a:endParaRPr lang="en-GB" sz="2000" dirty="0"/>
          </a:p>
        </p:txBody>
      </p:sp>
      <p:cxnSp>
        <p:nvCxnSpPr>
          <p:cNvPr id="19" name="Straight Connector 18">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E86F279-06E1-429A-8B09-A6E6E2DF4113}"/>
              </a:ext>
            </a:extLst>
          </p:cNvPr>
          <p:cNvPicPr>
            <a:picLocks noChangeAspect="1"/>
          </p:cNvPicPr>
          <p:nvPr/>
        </p:nvPicPr>
        <p:blipFill>
          <a:blip r:embed="rId2"/>
          <a:stretch>
            <a:fillRect/>
          </a:stretch>
        </p:blipFill>
        <p:spPr>
          <a:xfrm>
            <a:off x="6748272" y="1624383"/>
            <a:ext cx="5025525" cy="3618377"/>
          </a:xfrm>
          <a:prstGeom prst="rect">
            <a:avLst/>
          </a:prstGeom>
        </p:spPr>
      </p:pic>
      <p:sp>
        <p:nvSpPr>
          <p:cNvPr id="11" name="TextBox 10">
            <a:extLst>
              <a:ext uri="{FF2B5EF4-FFF2-40B4-BE49-F238E27FC236}">
                <a16:creationId xmlns:a16="http://schemas.microsoft.com/office/drawing/2014/main" id="{3776ED41-38D8-4D50-B5DE-B61CA11D0911}"/>
              </a:ext>
            </a:extLst>
          </p:cNvPr>
          <p:cNvSpPr txBox="1"/>
          <p:nvPr/>
        </p:nvSpPr>
        <p:spPr>
          <a:xfrm>
            <a:off x="6151491" y="5634881"/>
            <a:ext cx="6094674" cy="830997"/>
          </a:xfrm>
          <a:prstGeom prst="rect">
            <a:avLst/>
          </a:prstGeom>
          <a:noFill/>
        </p:spPr>
        <p:txBody>
          <a:bodyPr wrap="square">
            <a:spAutoFit/>
          </a:bodyPr>
          <a:lstStyle/>
          <a:p>
            <a:r>
              <a:rPr lang="en-GB" sz="2400" dirty="0"/>
              <a:t>This all plays into our own human inclination to  </a:t>
            </a:r>
            <a:r>
              <a:rPr lang="en-GB" sz="2400" dirty="0">
                <a:solidFill>
                  <a:srgbClr val="92D050"/>
                </a:solidFill>
              </a:rPr>
              <a:t>confirmation bias </a:t>
            </a:r>
            <a:r>
              <a:rPr lang="en-GB" sz="2400" dirty="0"/>
              <a:t>which is explained </a:t>
            </a:r>
            <a:r>
              <a:rPr lang="en-GB" sz="2400" dirty="0">
                <a:hlinkClick r:id="rId3"/>
              </a:rPr>
              <a:t>here</a:t>
            </a:r>
            <a:endParaRPr lang="en-GB" sz="2400" dirty="0"/>
          </a:p>
        </p:txBody>
      </p:sp>
    </p:spTree>
    <p:extLst>
      <p:ext uri="{BB962C8B-B14F-4D97-AF65-F5344CB8AC3E}">
        <p14:creationId xmlns:p14="http://schemas.microsoft.com/office/powerpoint/2010/main" val="625816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783</Words>
  <Application>Microsoft Office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Lato</vt:lpstr>
      <vt:lpstr>Tw Cen MT</vt:lpstr>
      <vt:lpstr>Office Theme</vt:lpstr>
      <vt:lpstr>Navigating online news</vt:lpstr>
      <vt:lpstr>Can you tell what is real or fake news? </vt:lpstr>
      <vt:lpstr>PowerPoint Presentation</vt:lpstr>
      <vt:lpstr>Sponsored content </vt:lpstr>
      <vt:lpstr>Good examples of sponsored content</vt:lpstr>
      <vt:lpstr>PowerPoint Presentation</vt:lpstr>
      <vt:lpstr>Fake news for cash: clickbait</vt:lpstr>
      <vt:lpstr>Fake news for political reasons </vt:lpstr>
      <vt:lpstr>Creating our own fake news: confirmation bias and ‘echo chambers’  </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online news</dc:title>
  <dc:creator>Luke Ramsden</dc:creator>
  <cp:lastModifiedBy>Luke Ramsden</cp:lastModifiedBy>
  <cp:revision>1</cp:revision>
  <dcterms:created xsi:type="dcterms:W3CDTF">2021-10-17T12:16:02Z</dcterms:created>
  <dcterms:modified xsi:type="dcterms:W3CDTF">2021-11-23T22:08:51Z</dcterms:modified>
</cp:coreProperties>
</file>